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i4/sjjE/DxC5MXMNee06LKOyGh/w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8" name="Google Shape;18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7" name="Google Shape;19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3" name="Google Shape;23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af61bc76cc_0_1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0" name="Google Shape;250;g3af61bc76cc_0_18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3af61bc76cc_0_18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5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Relationship Id="rId3" Type="http://schemas.openxmlformats.org/officeDocument/2006/relationships/image" Target="../media/image5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4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5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59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6" name="Google Shape;26;p21"/>
          <p:cNvSpPr txBox="1"/>
          <p:nvPr>
            <p:ph idx="2" type="body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7" name="Google Shape;27;p21"/>
          <p:cNvSpPr txBox="1"/>
          <p:nvPr>
            <p:ph idx="3" type="body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7" name="Google Shape;57;p24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/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1" type="body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26"/>
          <p:cNvSpPr/>
          <p:nvPr>
            <p:ph idx="2" type="chart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Google Shape;75;p26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 showMasterSp="0">
  <p:cSld name="3 picture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/>
          <p:nvPr>
            <p:ph idx="2" type="pic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/>
          <p:nvPr>
            <p:ph idx="3" type="pic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/>
          <p:nvPr>
            <p:ph idx="4" type="pic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/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5" type="body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7"/>
          <p:cNvSpPr txBox="1"/>
          <p:nvPr>
            <p:ph idx="6" type="body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2" name="Google Shape;92;p28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5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9.png"/><Relationship Id="rId4" Type="http://schemas.openxmlformats.org/officeDocument/2006/relationships/image" Target="../media/image11.png"/><Relationship Id="rId5" Type="http://schemas.openxmlformats.org/officeDocument/2006/relationships/image" Target="../media/image8.png"/><Relationship Id="rId6" Type="http://schemas.openxmlformats.org/officeDocument/2006/relationships/image" Target="../media/image7.png"/><Relationship Id="rId7" Type="http://schemas.openxmlformats.org/officeDocument/2006/relationships/image" Target="../media/image12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7.png"/><Relationship Id="rId4" Type="http://schemas.openxmlformats.org/officeDocument/2006/relationships/image" Target="../media/image15.png"/><Relationship Id="rId5" Type="http://schemas.openxmlformats.org/officeDocument/2006/relationships/image" Target="../media/image12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7.png"/><Relationship Id="rId4" Type="http://schemas.openxmlformats.org/officeDocument/2006/relationships/image" Target="../media/image17.png"/><Relationship Id="rId5" Type="http://schemas.openxmlformats.org/officeDocument/2006/relationships/image" Target="../media/image1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7.png"/><Relationship Id="rId4" Type="http://schemas.openxmlformats.org/officeDocument/2006/relationships/image" Target="../media/image20.png"/><Relationship Id="rId5" Type="http://schemas.openxmlformats.org/officeDocument/2006/relationships/image" Target="../media/image12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7.png"/><Relationship Id="rId4" Type="http://schemas.openxmlformats.org/officeDocument/2006/relationships/image" Target="../media/image25.png"/><Relationship Id="rId5" Type="http://schemas.openxmlformats.org/officeDocument/2006/relationships/image" Target="../media/image12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7.png"/><Relationship Id="rId4" Type="http://schemas.openxmlformats.org/officeDocument/2006/relationships/image" Target="../media/image19.png"/><Relationship Id="rId5" Type="http://schemas.openxmlformats.org/officeDocument/2006/relationships/image" Target="../media/image12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7.png"/><Relationship Id="rId4" Type="http://schemas.openxmlformats.org/officeDocument/2006/relationships/image" Target="../media/image23.png"/><Relationship Id="rId5" Type="http://schemas.openxmlformats.org/officeDocument/2006/relationships/image" Target="../media/image12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2.jpg"/><Relationship Id="rId4" Type="http://schemas.openxmlformats.org/officeDocument/2006/relationships/image" Target="../media/image7.png"/><Relationship Id="rId5" Type="http://schemas.openxmlformats.org/officeDocument/2006/relationships/image" Target="../media/image12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7.png"/><Relationship Id="rId4" Type="http://schemas.openxmlformats.org/officeDocument/2006/relationships/image" Target="../media/image1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7.png"/><Relationship Id="rId4" Type="http://schemas.openxmlformats.org/officeDocument/2006/relationships/image" Target="../media/image10.png"/><Relationship Id="rId5" Type="http://schemas.openxmlformats.org/officeDocument/2006/relationships/image" Target="../media/image12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7.png"/><Relationship Id="rId4" Type="http://schemas.openxmlformats.org/officeDocument/2006/relationships/image" Target="../media/image14.png"/><Relationship Id="rId5" Type="http://schemas.openxmlformats.org/officeDocument/2006/relationships/image" Target="../media/image12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7.png"/><Relationship Id="rId4" Type="http://schemas.openxmlformats.org/officeDocument/2006/relationships/image" Target="../media/image24.png"/><Relationship Id="rId5" Type="http://schemas.openxmlformats.org/officeDocument/2006/relationships/image" Target="../media/image1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7.png"/><Relationship Id="rId4" Type="http://schemas.openxmlformats.org/officeDocument/2006/relationships/image" Target="../media/image16.png"/><Relationship Id="rId5" Type="http://schemas.openxmlformats.org/officeDocument/2006/relationships/image" Target="../media/image12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7.png"/><Relationship Id="rId4" Type="http://schemas.openxmlformats.org/officeDocument/2006/relationships/image" Target="../media/image13.png"/><Relationship Id="rId5" Type="http://schemas.openxmlformats.org/officeDocument/2006/relationships/image" Target="../media/image12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7.png"/><Relationship Id="rId4" Type="http://schemas.openxmlformats.org/officeDocument/2006/relationships/image" Target="../media/image21.png"/><Relationship Id="rId5" Type="http://schemas.openxmlformats.org/officeDocument/2006/relationships/image" Target="../media/image12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7.png"/><Relationship Id="rId4" Type="http://schemas.openxmlformats.org/officeDocument/2006/relationships/image" Target="../media/image18.png"/><Relationship Id="rId5" Type="http://schemas.openxmlformats.org/officeDocument/2006/relationships/image" Target="../media/image12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title"/>
          </p:nvPr>
        </p:nvSpPr>
        <p:spPr>
          <a:xfrm>
            <a:off x="0" y="1182250"/>
            <a:ext cx="12192000" cy="32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COMPETÊNCIA- FLEXIBILIDADE</a:t>
            </a:r>
            <a:endParaRPr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03" name="Google Shape;10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19052" y="718271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transferi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680450" y="57657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1" name="Google Shape;18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0"/>
          <p:cNvSpPr txBox="1"/>
          <p:nvPr/>
        </p:nvSpPr>
        <p:spPr>
          <a:xfrm>
            <a:off x="918560" y="1831918"/>
            <a:ext cx="6172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PRATICAR A FLEXIBILIDADE MENTAL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Pergunta a ti próprio: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“o que mais pode ser verdade?”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“o que é que estou a assumir?”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“há outra maneira de resolver isto?”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“como posso adaptar-me em vez de resistir?”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3" name="Google Shape;18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32600" y="1285240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4" name="Google Shape;184;p10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0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0" name="Google Shape;19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1"/>
          <p:cNvSpPr txBox="1"/>
          <p:nvPr/>
        </p:nvSpPr>
        <p:spPr>
          <a:xfrm>
            <a:off x="952901" y="1949084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DEIXAR IR PARA CRESCER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flexibilidade muitas vezes exige largar: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expectativas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planos fixos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controlo sobre os outros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hábitos ultrapassados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Ao largar, crias espaço para soluções melhores.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2" name="Google Shape;192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54792" y="1716137"/>
            <a:ext cx="4699000" cy="31242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11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1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9" name="Google Shape;19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2"/>
          <p:cNvSpPr txBox="1"/>
          <p:nvPr/>
        </p:nvSpPr>
        <p:spPr>
          <a:xfrm>
            <a:off x="1120751" y="2049463"/>
            <a:ext cx="56916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MICRO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-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EXERCÍCIO: MUDA A ROTINA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Experimenta fazer uma tarefa diária de forma diferente (por exemplo, o percurso, a rotina, a forma de dizer algo).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O desconforto faz parte da aprendizagem.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A pequena flexibilidade cria grandes mudanças.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1" name="Google Shape;20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52549" y="1503430"/>
            <a:ext cx="4411504" cy="4411504"/>
          </a:xfrm>
          <a:prstGeom prst="rect">
            <a:avLst/>
          </a:prstGeom>
          <a:noFill/>
          <a:ln>
            <a:noFill/>
          </a:ln>
        </p:spPr>
      </p:pic>
      <p:pic>
        <p:nvPicPr>
          <p:cNvPr id="202" name="Google Shape;202;p1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2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8" name="Google Shape;20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3"/>
          <p:cNvSpPr txBox="1"/>
          <p:nvPr/>
        </p:nvSpPr>
        <p:spPr>
          <a:xfrm>
            <a:off x="961568" y="1882526"/>
            <a:ext cx="61722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FLEXIBILIDADE EMOCIONAL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Ser emocionalmente flexível significa: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sentir o que sentes sem ficares preso nisso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regular sem reprimir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responder em vez de reagir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0" name="Google Shape;21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31432" y="1287352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11" name="Google Shape;211;p1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3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17" name="Google Shape;21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4"/>
          <p:cNvSpPr txBox="1"/>
          <p:nvPr/>
        </p:nvSpPr>
        <p:spPr>
          <a:xfrm>
            <a:off x="1065187" y="1951672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FLEXIBILIDADE E RESILIÊNCIA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As pessoas flexíveis recuperam mais rápido depois de contratempos.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Conseguem mudar de direção sem perder motivação.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A flexibilidade é a base de um crescimento sustentável.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9" name="Google Shape;21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94707" y="1853358"/>
            <a:ext cx="4699000" cy="30099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0" name="Google Shape;220;p1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4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26" name="Google Shape;22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15"/>
          <p:cNvSpPr txBox="1"/>
          <p:nvPr/>
        </p:nvSpPr>
        <p:spPr>
          <a:xfrm>
            <a:off x="698267" y="1877378"/>
            <a:ext cx="6172200" cy="2028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FLEXIBILIDADE E IDENTIDADE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Os teus valores mantêm-se, mas os teus comportamentos e papéis podem evoluir.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Crescer é atualizar quem és sem trair a tua essência.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8" name="Google Shape;22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70467" y="1282204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9" name="Google Shape;229;p1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5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35" name="Google Shape;23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6"/>
          <p:cNvSpPr txBox="1"/>
          <p:nvPr/>
        </p:nvSpPr>
        <p:spPr>
          <a:xfrm>
            <a:off x="1764030" y="2551837"/>
            <a:ext cx="8664000" cy="2456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CONCLUSÕES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flexibilidade não é fraqueza — é força que responde ao que acontece.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Ajuda-te a navegar a complexidade, liderar com leveza e evoluir sem medo.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“</a:t>
            </a:r>
            <a:r>
              <a:rPr i="1" lang="es-ES" sz="1800">
                <a:latin typeface="Corbel"/>
                <a:ea typeface="Corbel"/>
                <a:cs typeface="Corbel"/>
                <a:sym typeface="Corbel"/>
              </a:rPr>
              <a:t>O bambu que se dobra é mais forte do que o carvalho que resiste.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” - provérbio japonês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7" name="Google Shape;237;p16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38" name="Google Shape;238;p16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44" name="Google Shape;24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7"/>
          <p:cNvSpPr txBox="1"/>
          <p:nvPr/>
        </p:nvSpPr>
        <p:spPr>
          <a:xfrm>
            <a:off x="571500" y="2651075"/>
            <a:ext cx="8482200" cy="2308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45720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Kashdan, T.B., &amp; Rottenberg, J. (2010). “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 flexibilidade psicológica como aspeto fundamental da saúde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.” Clinical Psychology Review.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Hayes, S.C. (2016).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Sai da tua mente e entra na tua vida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Southwick, S., &amp; Charney, D. (2012).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Resiliência: A ciência de superar os maiores desafios da vida.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" lvl="0" marL="45720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PositivePsychology -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Kit de ferramentas sobre flexibilidade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142875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MindTools -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Competências de adaptabilidade</a:t>
            </a:r>
            <a:endParaRPr i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6" name="Google Shape;246;p1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7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af61bc76cc_0_18"/>
          <p:cNvSpPr txBox="1"/>
          <p:nvPr/>
        </p:nvSpPr>
        <p:spPr>
          <a:xfrm>
            <a:off x="1954213" y="3227294"/>
            <a:ext cx="87645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b="1" lang="es-ES" sz="47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4" name="Google Shape;254;g3af61bc76cc_0_18"/>
          <p:cNvSpPr txBox="1"/>
          <p:nvPr/>
        </p:nvSpPr>
        <p:spPr>
          <a:xfrm>
            <a:off x="187325" y="5974200"/>
            <a:ext cx="7153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Aviso legal: A publicação foi produzida com o apoio do Programa Erasmus+ da União Europeia. Os conteúdos desta página são da exclusiva responsabilidade dos parceiros e não podem, em caso algum, ser considerados como refletindo as posições da AN ou da Comissão.</a:t>
            </a:r>
            <a:endParaRPr/>
          </a:p>
        </p:txBody>
      </p:sp>
      <p:pic>
        <p:nvPicPr>
          <p:cNvPr descr="Logotipo&#10;&#10;El contenido generado por IA puede ser incorrecto." id="255" name="Google Shape;255;g3af61bc76cc_0_1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3af61bc76cc_0_18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Logotipo&#10;&#10;El contenido generado por IA puede ser incorrecto." id="110" name="Google Shape;1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"/>
          <p:cNvSpPr txBox="1"/>
          <p:nvPr/>
        </p:nvSpPr>
        <p:spPr>
          <a:xfrm>
            <a:off x="2941721" y="2347573"/>
            <a:ext cx="6172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OJETIVOS GERAIS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br>
              <a:rPr b="0" i="0" lang="es-ES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s-ES" sz="1800"/>
              <a:t>Aprender a adaptar-se à mudança, ajustar planos e manter agilidade mental e emocional em situações incertas ou em evolução.</a:t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2" name="Google Shape;112;p2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17" name="Google Shape;11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1152993" y="1930126"/>
            <a:ext cx="5202000" cy="2586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ESPECÍFICOS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compreender o papel da flexibilidade na vida pessoal e profissional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identificar padrões de pensamento rígidos e o seu impacto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praticar a mudança de perspetiva e a adaptação de comportamentos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cultivar abertura, criatividade e resiliência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49440" y="1411990"/>
            <a:ext cx="4582160" cy="458216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0" name="Google Shape;120;p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21" name="Google Shape;121;p3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26" name="Google Shape;1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"/>
          <p:cNvSpPr txBox="1"/>
          <p:nvPr/>
        </p:nvSpPr>
        <p:spPr>
          <a:xfrm>
            <a:off x="698267" y="1869256"/>
            <a:ext cx="6172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É A FLEXIBILIDADE?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flexibilidade é a capacidade de adaptar os pensamentos, comportamentos e emoções a situações ou exigências que mudam.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É o oposto do pensamento rígido -  é ajustar sem perder a direção.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65038" y="1274082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29" name="Google Shape;129;p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4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35" name="Google Shape;13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5"/>
          <p:cNvSpPr txBox="1"/>
          <p:nvPr/>
        </p:nvSpPr>
        <p:spPr>
          <a:xfrm>
            <a:off x="1066006" y="1839118"/>
            <a:ext cx="61722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PORQUE É IMPORTANTE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permite a resolução criativa de problemas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reduz o mal-estar emocional perante a mudança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fortalece a colaboração e o trabalho em equipa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apoia o bem-estar mental e a resiliência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7" name="Google Shape;13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06803" y="1243944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38" name="Google Shape;138;p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5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44" name="Google Shape;14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6"/>
          <p:cNvSpPr txBox="1"/>
          <p:nvPr/>
        </p:nvSpPr>
        <p:spPr>
          <a:xfrm>
            <a:off x="998621" y="2094773"/>
            <a:ext cx="5699400" cy="2539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FLEXIBILIDADE VS RIGIDEZ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🟢 flexível: “há outra maneira de olhar para isto?”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🔴 rígido: “tem de ser assim ou não vai funcionar.”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flexibilidade mental não significa concordar com tudo - significa considerar alternativas.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6" name="Google Shape;14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901180" y="1900690"/>
            <a:ext cx="4699000" cy="2641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47" name="Google Shape;147;p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6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54" name="Google Shape;15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7"/>
          <p:cNvSpPr txBox="1"/>
          <p:nvPr/>
        </p:nvSpPr>
        <p:spPr>
          <a:xfrm>
            <a:off x="998621" y="1882775"/>
            <a:ext cx="61722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SINAIS DE PENSAMENTO FLEXÍVEL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disponibilidade para ajustar planos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curiosidade sobre outras perspetivas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capacidade de recuperar após uma desilusão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abertura ao feedback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6" name="Google Shape;15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45786" y="1287601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57" name="Google Shape;157;p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7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63" name="Google Shape;16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8"/>
          <p:cNvSpPr txBox="1"/>
          <p:nvPr/>
        </p:nvSpPr>
        <p:spPr>
          <a:xfrm>
            <a:off x="1243806" y="1971675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BLOQUEIA A FLEXIBILIDADE?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medo do fracasso ou da incerteza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necessidade de controlo ou de perfeição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sobrecarga emocional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pensamento “preto no branco”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Tudo isto é normal, mas pode ser desaprendido.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5" name="Google Shape;16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62830" y="1457710"/>
            <a:ext cx="4577330" cy="4577330"/>
          </a:xfrm>
          <a:prstGeom prst="rect">
            <a:avLst/>
          </a:prstGeom>
          <a:noFill/>
          <a:ln>
            <a:noFill/>
          </a:ln>
        </p:spPr>
      </p:pic>
      <p:pic>
        <p:nvPicPr>
          <p:cNvPr id="166" name="Google Shape;166;p8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8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72" name="Google Shape;1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9"/>
          <p:cNvSpPr txBox="1"/>
          <p:nvPr/>
        </p:nvSpPr>
        <p:spPr>
          <a:xfrm>
            <a:off x="1003223" y="1890675"/>
            <a:ext cx="6172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FLEXIBILIDADE NAS EQUIPAS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Uma equipa flexível: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ajusta funções e tarefas quando é preciso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comunica de forma aberta durante a mudança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mantém o foco enquanto se adapta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apoia-se emocionalmente uns aos outros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10680" y="1366270"/>
            <a:ext cx="4699000" cy="4699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9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9"/>
          <p:cNvSpPr txBox="1"/>
          <p:nvPr/>
        </p:nvSpPr>
        <p:spPr>
          <a:xfrm>
            <a:off x="1409700" y="336875"/>
            <a:ext cx="9601200" cy="793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400"/>
              <a:buFont typeface="Arial"/>
              <a:buNone/>
            </a:pPr>
            <a:r>
              <a:rPr lang="es-ES" sz="410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COMPETÊNCIA- FLEXIBILIDADE</a:t>
            </a:r>
            <a:endParaRPr sz="4100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2019-04-23T12:14:49Z</dcterms:created>
  <dc:creator>I and F</dc:creator>
</cp:coreProperties>
</file>